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9753600" cx="13004800"/>
  <p:notesSz cx="6858000" cy="9144000"/>
  <p:embeddedFontLs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0I3ONBtT6dq8ZpIzKo5+A63c9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3CF234-3886-4F4C-A583-2EC165B159CB}">
  <a:tblStyle styleId="{CF3CF234-3886-4F4C-A583-2EC165B159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031a22790_2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031a22790_2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dbce4d738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dbce4d738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01c359776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01c359776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031a22790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031a22790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031a22790_2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031a22790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01c359776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01c359776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031a22790_2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031a22790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01c35977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401c35977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031a22790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031a22790_2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031a22790_2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031a22790_2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031a22790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031a22790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01c359776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01c359776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01c359776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01c359776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e324c1c5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ee324c1c5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01c359776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401c359776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01c359776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01c359776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01c359776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401c359776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ee324c1c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ee324c1c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01c359776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01c359776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01c359776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01c359776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ee324c1c5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ee324c1c5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ee324c1c5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3ee324c1c5_0_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031a22790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4031a22790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ee324c1c5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ee324c1c5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8000"/>
              <a:buFont typeface="Helvetica Neue Light"/>
              <a:buNone/>
              <a:defRPr>
                <a:solidFill>
                  <a:srgbClr val="F5D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5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 Light"/>
              <a:buNone/>
              <a:defRPr sz="32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5"/>
          <p:cNvSpPr/>
          <p:nvPr/>
        </p:nvSpPr>
        <p:spPr>
          <a:xfrm>
            <a:off x="0" y="7943862"/>
            <a:ext cx="13004800" cy="18351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Image" id="13" name="Google Shape;1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450" y="8420100"/>
            <a:ext cx="67183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" name="Google Shape;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3404" y="8593824"/>
            <a:ext cx="4850383" cy="53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>
            <p:ph idx="2" type="pic"/>
          </p:nvPr>
        </p:nvSpPr>
        <p:spPr>
          <a:xfrm>
            <a:off x="0" y="0"/>
            <a:ext cx="12999418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-12700" y="-12700"/>
            <a:ext cx="13030200" cy="7443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 Light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226417" y="1008508"/>
            <a:ext cx="12551966" cy="78814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1pPr>
            <a:lvl2pPr indent="-371475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2pPr>
            <a:lvl3pPr indent="-371475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3pPr>
            <a:lvl4pPr indent="-371475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4pPr>
            <a:lvl5pPr indent="-371475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64" name="Google Shape;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 txBox="1"/>
          <p:nvPr>
            <p:ph type="title"/>
          </p:nvPr>
        </p:nvSpPr>
        <p:spPr>
          <a:xfrm>
            <a:off x="650239" y="14414"/>
            <a:ext cx="11704322" cy="1427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650239" y="1442350"/>
            <a:ext cx="11704322" cy="83112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>
            <a:lvl1pPr indent="-469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»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69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o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9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❖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9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Image" id="68" name="Google Shape;6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70" name="Google Shape;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71" name="Google Shape;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type="title"/>
          </p:nvPr>
        </p:nvSpPr>
        <p:spPr>
          <a:xfrm>
            <a:off x="650239" y="14414"/>
            <a:ext cx="11704322" cy="1427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650239" y="1442350"/>
            <a:ext cx="11704322" cy="8311251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>
            <a:lvl1pPr indent="-469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»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69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o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9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❖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9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Image" id="75" name="Google Shape;7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78" name="Google Shape;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 txBox="1"/>
          <p:nvPr>
            <p:ph type="title"/>
          </p:nvPr>
        </p:nvSpPr>
        <p:spPr>
          <a:xfrm>
            <a:off x="650239" y="-1"/>
            <a:ext cx="11704322" cy="1456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Image" id="81" name="Google Shape;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84" name="Google Shape;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>
            <p:ph type="title"/>
          </p:nvPr>
        </p:nvSpPr>
        <p:spPr>
          <a:xfrm>
            <a:off x="650239" y="250981"/>
            <a:ext cx="11704322" cy="954803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650239" y="1205783"/>
            <a:ext cx="5746046" cy="1191335"/>
          </a:xfrm>
          <a:prstGeom prst="rect">
            <a:avLst/>
          </a:prstGeom>
          <a:noFill/>
          <a:ln>
            <a:noFill/>
          </a:ln>
        </p:spPr>
        <p:txBody>
          <a:bodyPr anchorCtr="0" anchor="b" bIns="65000" lIns="65000" spcFirstLastPara="1" rIns="65000" wrap="square" tIns="65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Calibri"/>
              <a:buNone/>
              <a:defRPr b="1" sz="3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Calibri"/>
              <a:buNone/>
              <a:defRPr b="1" sz="3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Calibri"/>
              <a:buNone/>
              <a:defRPr b="1" sz="3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Calibri"/>
              <a:buNone/>
              <a:defRPr b="1" sz="3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F497D"/>
              </a:buClr>
              <a:buSzPts val="3400"/>
              <a:buFont typeface="Calibri"/>
              <a:buNone/>
              <a:defRPr b="1" sz="3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Image" id="88" name="Google Shape;8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90" name="Google Shape;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91" name="Google Shape;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type="title"/>
          </p:nvPr>
        </p:nvSpPr>
        <p:spPr>
          <a:xfrm>
            <a:off x="650239" y="-1"/>
            <a:ext cx="11704322" cy="1456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50239" y="5745756"/>
            <a:ext cx="11704322" cy="4007844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>
            <a:lvl1pPr indent="-469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»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69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o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9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❖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9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mage" id="95" name="Google Shape;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png" id="97" name="Google Shape;9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3004801" cy="1300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RLEmblem.jpg" id="98" name="Google Shape;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2390" y="186727"/>
            <a:ext cx="944340" cy="9270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 txBox="1"/>
          <p:nvPr>
            <p:ph type="title"/>
          </p:nvPr>
        </p:nvSpPr>
        <p:spPr>
          <a:xfrm>
            <a:off x="650239" y="-1"/>
            <a:ext cx="11704322" cy="1456767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57"/>
              </a:buClr>
              <a:buSzPts val="5600"/>
              <a:buFont typeface="Calibri"/>
              <a:buNone/>
              <a:defRPr sz="5600">
                <a:solidFill>
                  <a:srgbClr val="FFDB5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650239" y="1483647"/>
            <a:ext cx="5743788" cy="8269953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Autofit/>
          </a:bodyPr>
          <a:lstStyle>
            <a:lvl1pPr indent="-469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»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699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o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699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❖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699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1F497D"/>
              </a:buClr>
              <a:buSzPts val="3800"/>
              <a:buFont typeface="Arial"/>
              <a:buChar char="➢"/>
              <a:defRPr sz="38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9320107" y="9123786"/>
            <a:ext cx="3034454" cy="352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97D"/>
              </a:buClr>
              <a:buSzPts val="1600"/>
              <a:buFont typeface="Arial"/>
              <a:buNone/>
              <a:defRPr sz="1600">
                <a:solidFill>
                  <a:srgbClr val="1F497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  <p:pic>
        <p:nvPicPr>
          <p:cNvPr descr="Image" id="102" name="Google Shape;1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12" y="43745"/>
            <a:ext cx="1337522" cy="12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title"/>
          </p:nvPr>
        </p:nvSpPr>
        <p:spPr>
          <a:xfrm>
            <a:off x="-12700" y="-14520"/>
            <a:ext cx="13030201" cy="92502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D500"/>
              </a:buClr>
              <a:buSzPts val="8000"/>
              <a:buFont typeface="Helvetica Neue"/>
              <a:buNone/>
              <a:defRPr>
                <a:solidFill>
                  <a:srgbClr val="F6D5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pic>
        <p:nvPicPr>
          <p:cNvPr descr="Image" id="18" name="Google Shape;1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700" y="9061740"/>
            <a:ext cx="13030200" cy="71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">
    <p:bg>
      <p:bgPr>
        <a:solidFill>
          <a:srgbClr val="000000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D500"/>
              </a:buClr>
              <a:buSzPts val="8000"/>
              <a:buFont typeface="Helvetica Neue Light"/>
              <a:buNone/>
              <a:defRPr>
                <a:solidFill>
                  <a:srgbClr val="F6D5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B078"/>
              </a:buClr>
              <a:buSzPts val="3600"/>
              <a:buFont typeface="Helvetica Neue Light"/>
              <a:buNone/>
              <a:defRPr sz="3600">
                <a:solidFill>
                  <a:srgbClr val="C9B07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B078"/>
              </a:buClr>
              <a:buSzPts val="3600"/>
              <a:buFont typeface="Helvetica Neue Light"/>
              <a:buNone/>
              <a:defRPr sz="3600">
                <a:solidFill>
                  <a:srgbClr val="C9B07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B078"/>
              </a:buClr>
              <a:buSzPts val="3600"/>
              <a:buFont typeface="Helvetica Neue Light"/>
              <a:buNone/>
              <a:defRPr sz="3600">
                <a:solidFill>
                  <a:srgbClr val="C9B07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B078"/>
              </a:buClr>
              <a:buSzPts val="3600"/>
              <a:buFont typeface="Helvetica Neue Light"/>
              <a:buNone/>
              <a:defRPr sz="3600">
                <a:solidFill>
                  <a:srgbClr val="C9B07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B078"/>
              </a:buClr>
              <a:buSzPts val="3600"/>
              <a:buFont typeface="Helvetica Neue Light"/>
              <a:buNone/>
              <a:defRPr sz="3600">
                <a:solidFill>
                  <a:srgbClr val="C9B078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mage"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955139"/>
            <a:ext cx="13004800" cy="180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 &amp; Subtitle 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0050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/>
            </a:lvl1pPr>
            <a:lvl2pPr indent="-400050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/>
            </a:lvl2pPr>
            <a:lvl3pPr indent="-400050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/>
            </a:lvl3pPr>
            <a:lvl4pPr indent="-400050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/>
            </a:lvl4pPr>
            <a:lvl5pPr indent="-400050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e Theme">
  <p:cSld name="Office Them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-1" y="9069493"/>
            <a:ext cx="13004801" cy="68410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13055">
                  <a:alpha val="80784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/>
          <a:p>
            <a:pPr indent="0" lvl="0" marL="57798" marR="5779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Google Shape;118;p27"/>
          <p:cNvSpPr txBox="1"/>
          <p:nvPr>
            <p:ph type="title"/>
          </p:nvPr>
        </p:nvSpPr>
        <p:spPr>
          <a:xfrm>
            <a:off x="-1" y="-1"/>
            <a:ext cx="13004801" cy="68410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313055">
                  <a:alpha val="80784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72225" lIns="72225" spcFirstLastPara="1" rIns="72225" wrap="square" tIns="72225">
            <a:noAutofit/>
          </a:bodyPr>
          <a:lstStyle>
            <a:lvl1pPr lvl="0" marR="5779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3800"/>
              <a:buFont typeface="Calibri"/>
              <a:buNone/>
              <a:defRPr sz="38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230293" y="916657"/>
            <a:ext cx="12571308" cy="8146064"/>
          </a:xfrm>
          <a:prstGeom prst="rect">
            <a:avLst/>
          </a:prstGeom>
          <a:noFill/>
          <a:ln>
            <a:noFill/>
          </a:ln>
        </p:spPr>
        <p:txBody>
          <a:bodyPr anchorCtr="0" anchor="t" bIns="72225" lIns="72225" spcFirstLastPara="1" rIns="72225" wrap="square" tIns="72225">
            <a:noAutofit/>
          </a:bodyPr>
          <a:lstStyle>
            <a:lvl1pPr indent="-508000" lvl="0" marL="457200" marR="57798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sz="4400"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marR="57798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–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indent="-444500" lvl="2" marL="1371600" marR="57798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Char char="•"/>
              <a:defRPr sz="3400"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5779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5779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sz="2800"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179656" y="9215260"/>
            <a:ext cx="363177" cy="3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72225" lIns="72225" spcFirstLastPara="1" rIns="72225" wrap="square" tIns="722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BF5"/>
              </a:buClr>
              <a:buSzPts val="1600"/>
              <a:buFont typeface="Calibri"/>
              <a:buNone/>
              <a:defRPr sz="1600">
                <a:solidFill>
                  <a:srgbClr val="E3EBF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-12700" y="-12700"/>
            <a:ext cx="13030200" cy="7443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6000"/>
              <a:buFont typeface="Helvetica Neue Light"/>
              <a:buNone/>
              <a:defRPr sz="6000">
                <a:solidFill>
                  <a:srgbClr val="F5D22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226417" y="1008508"/>
            <a:ext cx="12551966" cy="78814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7147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1pPr>
            <a:lvl2pPr indent="-371475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2pPr>
            <a:lvl3pPr indent="-371475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3pPr>
            <a:lvl4pPr indent="-371475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4pPr>
            <a:lvl5pPr indent="-371475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Helvetica Neue Light"/>
              <a:buChar char="•"/>
              <a:defRPr sz="30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mage" id="124" name="Google Shape;12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150" y="9220600"/>
            <a:ext cx="2936609" cy="444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3863" y="9205467"/>
            <a:ext cx="3310724" cy="3653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8"/>
          <p:cNvCxnSpPr/>
          <p:nvPr/>
        </p:nvCxnSpPr>
        <p:spPr>
          <a:xfrm>
            <a:off x="-72381" y="9065170"/>
            <a:ext cx="13149561" cy="1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3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894079" y="1608666"/>
            <a:ext cx="11216642" cy="1413935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Calibri"/>
              <a:buNone/>
              <a:defRPr sz="6200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894079" y="3166533"/>
            <a:ext cx="11216642" cy="4641429"/>
          </a:xfrm>
          <a:prstGeom prst="rect">
            <a:avLst/>
          </a:prstGeom>
          <a:noFill/>
          <a:ln>
            <a:noFill/>
          </a:ln>
        </p:spPr>
        <p:txBody>
          <a:bodyPr anchorCtr="0" anchor="t" bIns="65000" lIns="65000" spcFirstLastPara="1" rIns="65000" wrap="square" tIns="65000">
            <a:normAutofit/>
          </a:bodyPr>
          <a:lstStyle>
            <a:lvl1pPr indent="-469900" lvl="0" marL="457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1pPr>
            <a:lvl2pPr indent="-469900" lvl="1" marL="9144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2pPr>
            <a:lvl3pPr indent="-469900" lvl="2" marL="13716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3pPr>
            <a:lvl4pPr indent="-469900" lvl="3" marL="18288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4pPr>
            <a:lvl5pPr indent="-469900" lvl="4" marL="22860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Char char="•"/>
              <a:defRPr sz="3800"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11761993" y="8008366"/>
            <a:ext cx="348728" cy="371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65000" lIns="65000" spcFirstLastPara="1" rIns="65000" wrap="square" tIns="650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Calibri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>
            <p:ph idx="2" type="pic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7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9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/>
          <p:nvPr>
            <p:ph idx="2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3"/>
          <p:cNvSpPr/>
          <p:nvPr>
            <p:ph idx="3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3"/>
          <p:cNvSpPr/>
          <p:nvPr>
            <p:ph idx="4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b="0" i="0" sz="8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28612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8612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8612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8612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8612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8612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8612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8612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8612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575"/>
              <a:buFont typeface="Helvetica Neue Light"/>
              <a:buChar char="•"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6038570" y="4552950"/>
            <a:ext cx="927660" cy="647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7" name="Google Shape;137;p1"/>
          <p:cNvSpPr txBox="1"/>
          <p:nvPr>
            <p:ph idx="4294967295" type="ctrTitle"/>
          </p:nvPr>
        </p:nvSpPr>
        <p:spPr>
          <a:xfrm>
            <a:off x="1119735" y="805160"/>
            <a:ext cx="10765330" cy="33020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D227"/>
              </a:buClr>
              <a:buSzPts val="5200"/>
              <a:buFont typeface="Helvetica Neue Light"/>
              <a:buNone/>
            </a:pPr>
            <a:r>
              <a:rPr b="0" i="0" lang="en-US" sz="5200" u="none" cap="none" strike="noStrike">
                <a:solidFill>
                  <a:srgbClr val="F5D22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Autonomous Robotics: </a:t>
            </a:r>
            <a:r>
              <a:rPr lang="en-US" sz="5200">
                <a:solidFill>
                  <a:srgbClr val="F5D227"/>
                </a:solidFill>
              </a:rPr>
              <a:t>Feed-Forward Neural Network with Vehicle Dynamics</a:t>
            </a:r>
            <a:endParaRPr/>
          </a:p>
        </p:txBody>
      </p:sp>
      <p:sp>
        <p:nvSpPr>
          <p:cNvPr id="138" name="Google Shape;138;p1"/>
          <p:cNvSpPr txBox="1"/>
          <p:nvPr>
            <p:ph idx="4294967295" type="subTitle"/>
          </p:nvPr>
        </p:nvSpPr>
        <p:spPr>
          <a:xfrm>
            <a:off x="1841500" y="4895850"/>
            <a:ext cx="93218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ts val="3192"/>
              <a:buFont typeface="Arial"/>
              <a:buNone/>
            </a:pPr>
            <a:r>
              <a:rPr b="0" i="0" lang="en-US" sz="3192" u="none" cap="none" strike="noStrike">
                <a:solidFill>
                  <a:srgbClr val="C8AF7B"/>
                </a:solidFill>
                <a:latin typeface="Arial"/>
                <a:ea typeface="Arial"/>
                <a:cs typeface="Arial"/>
                <a:sym typeface="Arial"/>
              </a:rPr>
              <a:t>Richard Hoffmann</a:t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ts val="2280"/>
              <a:buFont typeface="Arial"/>
              <a:buNone/>
            </a:pPr>
            <a:r>
              <a:rPr b="0" i="0" lang="en-US" sz="2280" u="none" cap="none" strike="noStrike">
                <a:solidFill>
                  <a:srgbClr val="C8AF7B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8AF7B"/>
              </a:buClr>
              <a:buSzPts val="2280"/>
              <a:buFont typeface="Arial"/>
              <a:buNone/>
            </a:pPr>
            <a:r>
              <a:rPr b="0" i="0" lang="en-US" sz="2280" u="none" cap="none" strike="noStrike">
                <a:solidFill>
                  <a:srgbClr val="C8AF7B"/>
                </a:solidFill>
                <a:latin typeface="Arial"/>
                <a:ea typeface="Arial"/>
                <a:cs typeface="Arial"/>
                <a:sym typeface="Arial"/>
              </a:rPr>
              <a:t>University of Colorado at Boulder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031a22790_2_8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L2 Loss of Bicycle Model</a:t>
            </a:r>
            <a:endParaRPr/>
          </a:p>
        </p:txBody>
      </p:sp>
      <p:sp>
        <p:nvSpPr>
          <p:cNvPr id="199" name="Google Shape;199;g14031a22790_2_8"/>
          <p:cNvSpPr txBox="1"/>
          <p:nvPr/>
        </p:nvSpPr>
        <p:spPr>
          <a:xfrm>
            <a:off x="247675" y="1145075"/>
            <a:ext cx="12447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Outliers in dataset drove the L2 loss very high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Yaw had extreme outliers based on quick data check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Decided to first make a NN to output only translation data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0" name="Google Shape;200;g14031a22790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1" y="4944925"/>
            <a:ext cx="6304569" cy="39873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g14031a22790_2_8"/>
          <p:cNvGraphicFramePr/>
          <p:nvPr/>
        </p:nvGraphicFramePr>
        <p:xfrm>
          <a:off x="7517238" y="45615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{CF3CF234-3886-4F4C-A583-2EC165B159CB}</a:tableStyleId>
              </a:tblPr>
              <a:tblGrid>
                <a:gridCol w="2427025"/>
                <a:gridCol w="2427025"/>
              </a:tblGrid>
              <a:tr h="91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L2 Error Bounds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Number of Samples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3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   -     50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8475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   -    100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457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2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    -     500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1022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5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500     -    100000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2182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57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100000   </a:t>
                      </a:r>
                      <a:r>
                        <a:rPr lang="en-US" sz="1800"/>
                        <a:t>-  </a:t>
                      </a:r>
                      <a:r>
                        <a:rPr lang="en-US" sz="1800"/>
                        <a:t>10^15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g14031a22790_2_8"/>
          <p:cNvSpPr txBox="1"/>
          <p:nvPr/>
        </p:nvSpPr>
        <p:spPr>
          <a:xfrm>
            <a:off x="482913" y="4298425"/>
            <a:ext cx="578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Avg L2 error for whole dataset: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dbce4d738_0_2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Network</a:t>
            </a:r>
            <a:endParaRPr/>
          </a:p>
        </p:txBody>
      </p:sp>
      <p:pic>
        <p:nvPicPr>
          <p:cNvPr id="208" name="Google Shape;208;gfdbce4d738_0_2"/>
          <p:cNvPicPr preferRelativeResize="0"/>
          <p:nvPr/>
        </p:nvPicPr>
        <p:blipFill rotWithShape="1">
          <a:blip r:embed="rId3">
            <a:alphaModFix/>
          </a:blip>
          <a:srcRect b="0" l="87117" r="0" t="0"/>
          <a:stretch/>
        </p:blipFill>
        <p:spPr>
          <a:xfrm>
            <a:off x="10816276" y="1124663"/>
            <a:ext cx="1547851" cy="75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fdbce4d738_0_2"/>
          <p:cNvSpPr txBox="1"/>
          <p:nvPr/>
        </p:nvSpPr>
        <p:spPr>
          <a:xfrm>
            <a:off x="3560500" y="8414650"/>
            <a:ext cx="14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36 nodes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0" name="Google Shape;210;gfdbce4d738_0_2"/>
          <p:cNvSpPr txBox="1"/>
          <p:nvPr/>
        </p:nvSpPr>
        <p:spPr>
          <a:xfrm>
            <a:off x="7471675" y="8414650"/>
            <a:ext cx="14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36 nodes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" name="Google Shape;211;gfdbce4d738_0_2"/>
          <p:cNvSpPr txBox="1"/>
          <p:nvPr/>
        </p:nvSpPr>
        <p:spPr>
          <a:xfrm>
            <a:off x="5623975" y="8414650"/>
            <a:ext cx="14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36 nodes</a:t>
            </a:r>
            <a:endParaRPr sz="2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2" name="Google Shape;212;gfdbce4d738_0_2"/>
          <p:cNvPicPr preferRelativeResize="0"/>
          <p:nvPr/>
        </p:nvPicPr>
        <p:blipFill rotWithShape="1">
          <a:blip r:embed="rId3">
            <a:alphaModFix/>
          </a:blip>
          <a:srcRect b="0" l="0" r="89942" t="0"/>
          <a:stretch/>
        </p:blipFill>
        <p:spPr>
          <a:xfrm>
            <a:off x="431525" y="923600"/>
            <a:ext cx="1208451" cy="75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fdbce4d738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175" y="1061625"/>
            <a:ext cx="9023901" cy="7201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fdbce4d738_0_2"/>
          <p:cNvCxnSpPr/>
          <p:nvPr/>
        </p:nvCxnSpPr>
        <p:spPr>
          <a:xfrm flipH="1" rot="10800000">
            <a:off x="10740075" y="5465525"/>
            <a:ext cx="1445700" cy="7554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01c359776_0_17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NN Without Yaw</a:t>
            </a:r>
            <a:endParaRPr/>
          </a:p>
        </p:txBody>
      </p:sp>
      <p:sp>
        <p:nvSpPr>
          <p:cNvPr id="220" name="Google Shape;220;g1401c359776_0_170"/>
          <p:cNvSpPr txBox="1"/>
          <p:nvPr/>
        </p:nvSpPr>
        <p:spPr>
          <a:xfrm>
            <a:off x="247675" y="1145075"/>
            <a:ext cx="124473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Trained network with a 70/30 train/test split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1" name="Google Shape;221;g1401c359776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25" y="2203150"/>
            <a:ext cx="10999174" cy="2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401c359776_0_170"/>
          <p:cNvSpPr txBox="1"/>
          <p:nvPr/>
        </p:nvSpPr>
        <p:spPr>
          <a:xfrm>
            <a:off x="2035750" y="4725725"/>
            <a:ext cx="23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Training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" name="Google Shape;223;g1401c359776_0_170"/>
          <p:cNvSpPr txBox="1"/>
          <p:nvPr/>
        </p:nvSpPr>
        <p:spPr>
          <a:xfrm>
            <a:off x="9235700" y="4725725"/>
            <a:ext cx="123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Test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4" name="Google Shape;224;g1401c359776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18" y="5655575"/>
            <a:ext cx="5423251" cy="34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401c359776_0_170"/>
          <p:cNvPicPr preferRelativeResize="0"/>
          <p:nvPr/>
        </p:nvPicPr>
        <p:blipFill rotWithShape="1">
          <a:blip r:embed="rId5">
            <a:alphaModFix/>
          </a:blip>
          <a:srcRect b="0" l="7814" r="9493" t="0"/>
          <a:stretch/>
        </p:blipFill>
        <p:spPr>
          <a:xfrm>
            <a:off x="7401962" y="5526125"/>
            <a:ext cx="4994337" cy="353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g1401c359776_0_170"/>
          <p:cNvCxnSpPr/>
          <p:nvPr/>
        </p:nvCxnSpPr>
        <p:spPr>
          <a:xfrm flipH="1" rot="10800000">
            <a:off x="21575" y="4768875"/>
            <a:ext cx="129687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g1401c359776_0_170"/>
          <p:cNvSpPr txBox="1"/>
          <p:nvPr/>
        </p:nvSpPr>
        <p:spPr>
          <a:xfrm>
            <a:off x="8674650" y="2503125"/>
            <a:ext cx="4020300" cy="8004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highlight>
                  <a:srgbClr val="FF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Test set only</a:t>
            </a:r>
            <a:endParaRPr sz="4000">
              <a:highlight>
                <a:srgbClr val="FF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g1401c359776_0_170"/>
          <p:cNvSpPr/>
          <p:nvPr/>
        </p:nvSpPr>
        <p:spPr>
          <a:xfrm>
            <a:off x="4229425" y="2567875"/>
            <a:ext cx="13164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1401c359776_0_170"/>
          <p:cNvSpPr txBox="1"/>
          <p:nvPr/>
        </p:nvSpPr>
        <p:spPr>
          <a:xfrm>
            <a:off x="1186825" y="1856625"/>
            <a:ext cx="289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(Bicycle Model)</a:t>
            </a:r>
            <a:endParaRPr sz="3000">
              <a:solidFill>
                <a:schemeClr val="accent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031a22790_2_13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/>
              <a:t>Downsampling via Translation Error</a:t>
            </a:r>
            <a:endParaRPr sz="6100"/>
          </a:p>
        </p:txBody>
      </p:sp>
      <p:sp>
        <p:nvSpPr>
          <p:cNvPr id="235" name="Google Shape;235;g14031a22790_2_13"/>
          <p:cNvSpPr txBox="1"/>
          <p:nvPr/>
        </p:nvSpPr>
        <p:spPr>
          <a:xfrm>
            <a:off x="247675" y="1145075"/>
            <a:ext cx="12447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There are still a lot of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outliers in the translation data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L2 error over 50 was removed from the data set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○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From 12148 data samples down to 9146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236" name="Google Shape;236;g14031a22790_2_13"/>
          <p:cNvGraphicFramePr/>
          <p:nvPr/>
        </p:nvGraphicFramePr>
        <p:xfrm>
          <a:off x="7382925" y="5187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{CF3CF234-3886-4F4C-A583-2EC165B159CB}</a:tableStyleId>
              </a:tblPr>
              <a:tblGrid>
                <a:gridCol w="2356275"/>
                <a:gridCol w="2356275"/>
              </a:tblGrid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L2 Error Bounds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(x + y)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Number of Samples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0-50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9146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50-100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366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100-500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1039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500-100000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1597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7" name="Google Shape;237;g14031a22790_2_13"/>
          <p:cNvSpPr txBox="1"/>
          <p:nvPr/>
        </p:nvSpPr>
        <p:spPr>
          <a:xfrm>
            <a:off x="1124925" y="4674525"/>
            <a:ext cx="625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Kinematic translation error plot: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38" name="Google Shape;238;g14031a22790_2_13"/>
          <p:cNvCxnSpPr/>
          <p:nvPr/>
        </p:nvCxnSpPr>
        <p:spPr>
          <a:xfrm>
            <a:off x="43150" y="4445225"/>
            <a:ext cx="13055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g14031a22790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450" y="5321025"/>
            <a:ext cx="5727452" cy="3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031a22790_2_18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NN on Downsampled Data </a:t>
            </a:r>
            <a:endParaRPr/>
          </a:p>
        </p:txBody>
      </p:sp>
      <p:sp>
        <p:nvSpPr>
          <p:cNvPr id="245" name="Google Shape;245;g14031a22790_2_18"/>
          <p:cNvSpPr txBox="1"/>
          <p:nvPr/>
        </p:nvSpPr>
        <p:spPr>
          <a:xfrm>
            <a:off x="278750" y="1468750"/>
            <a:ext cx="1244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Now we want to compare downsampled NN with Kinematic model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still no yaw output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g14031a22790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575" y="2703625"/>
            <a:ext cx="9461975" cy="618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g14031a22790_2_18"/>
          <p:cNvCxnSpPr/>
          <p:nvPr/>
        </p:nvCxnSpPr>
        <p:spPr>
          <a:xfrm flipH="1" rot="10800000">
            <a:off x="9677850" y="6066225"/>
            <a:ext cx="1445700" cy="7554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01c359776_0_19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7100"/>
              <a:t>NN Downsampled Performance</a:t>
            </a:r>
            <a:endParaRPr sz="7100"/>
          </a:p>
        </p:txBody>
      </p:sp>
      <p:pic>
        <p:nvPicPr>
          <p:cNvPr id="253" name="Google Shape;253;g1401c359776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5" y="5237650"/>
            <a:ext cx="5990001" cy="37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401c359776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500" y="5401288"/>
            <a:ext cx="5688674" cy="34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401c359776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5" y="1932575"/>
            <a:ext cx="6308699" cy="18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401c359776_0_190"/>
          <p:cNvSpPr txBox="1"/>
          <p:nvPr/>
        </p:nvSpPr>
        <p:spPr>
          <a:xfrm>
            <a:off x="2583075" y="4553550"/>
            <a:ext cx="127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Train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7" name="Google Shape;257;g1401c359776_0_190"/>
          <p:cNvSpPr txBox="1"/>
          <p:nvPr/>
        </p:nvSpPr>
        <p:spPr>
          <a:xfrm>
            <a:off x="9084675" y="4553550"/>
            <a:ext cx="127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Test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258" name="Google Shape;258;g1401c359776_0_190"/>
          <p:cNvGraphicFramePr/>
          <p:nvPr/>
        </p:nvGraphicFramePr>
        <p:xfrm>
          <a:off x="6586525" y="114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{CF3CF234-3886-4F4C-A583-2EC165B159CB}</a:tableStyleId>
              </a:tblPr>
              <a:tblGrid>
                <a:gridCol w="2102900"/>
                <a:gridCol w="2102900"/>
                <a:gridCol w="2102900"/>
              </a:tblGrid>
              <a:tr h="103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NN w/o Yaw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Downsampled data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10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Avg kinematic L2 error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534.286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9.5448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103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Lowest neural error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1.3212646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0.8701699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031a22790_2_23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Yaw Downsampling</a:t>
            </a:r>
            <a:endParaRPr/>
          </a:p>
        </p:txBody>
      </p:sp>
      <p:sp>
        <p:nvSpPr>
          <p:cNvPr id="264" name="Google Shape;264;g14031a22790_2_23"/>
          <p:cNvSpPr txBox="1"/>
          <p:nvPr/>
        </p:nvSpPr>
        <p:spPr>
          <a:xfrm>
            <a:off x="247675" y="1145075"/>
            <a:ext cx="12447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Removing the 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translation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noisy samples didn’t remove all of the yaw noise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Further reduced from 9146 to 8211 data samples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5" name="Google Shape;265;g14031a22790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00" y="4500175"/>
            <a:ext cx="6860701" cy="4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4031a22790_2_23"/>
          <p:cNvSpPr txBox="1"/>
          <p:nvPr/>
        </p:nvSpPr>
        <p:spPr>
          <a:xfrm>
            <a:off x="1812625" y="3761675"/>
            <a:ext cx="435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L2 Error with Yaw: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267" name="Google Shape;267;g14031a22790_2_23"/>
          <p:cNvGraphicFramePr/>
          <p:nvPr/>
        </p:nvGraphicFramePr>
        <p:xfrm>
          <a:off x="7663450" y="4796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{CF3CF234-3886-4F4C-A583-2EC165B159CB}</a:tableStyleId>
              </a:tblPr>
              <a:tblGrid>
                <a:gridCol w="2356275"/>
                <a:gridCol w="2356275"/>
              </a:tblGrid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L2 Error Bounds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(yaw)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Number of Samples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0-50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8211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50-100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400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100-500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477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68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500-100000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58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68" name="Google Shape;268;g14031a22790_2_23"/>
          <p:cNvCxnSpPr/>
          <p:nvPr/>
        </p:nvCxnSpPr>
        <p:spPr>
          <a:xfrm flipH="1" rot="10800000">
            <a:off x="64725" y="3517325"/>
            <a:ext cx="12947400" cy="2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01c359776_0_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 with Yaw</a:t>
            </a:r>
            <a:endParaRPr/>
          </a:p>
        </p:txBody>
      </p:sp>
      <p:pic>
        <p:nvPicPr>
          <p:cNvPr id="274" name="Google Shape;274;g1401c3597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13" y="1112151"/>
            <a:ext cx="11924175" cy="77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031a22790_2_28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Downsampling</a:t>
            </a:r>
            <a:endParaRPr/>
          </a:p>
        </p:txBody>
      </p:sp>
      <p:graphicFrame>
        <p:nvGraphicFramePr>
          <p:cNvPr id="280" name="Google Shape;280;g14031a22790_2_28"/>
          <p:cNvGraphicFramePr/>
          <p:nvPr/>
        </p:nvGraphicFramePr>
        <p:xfrm>
          <a:off x="684050" y="118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{CF3CF234-3886-4F4C-A583-2EC165B159CB}</a:tableStyleId>
              </a:tblPr>
              <a:tblGrid>
                <a:gridCol w="2774950"/>
                <a:gridCol w="2990750"/>
                <a:gridCol w="2796500"/>
                <a:gridCol w="2688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Total</a:t>
                      </a:r>
                      <a:r>
                        <a:rPr lang="en-US" sz="2100"/>
                        <a:t> Data Samples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Train Data Samples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Test Data Samples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Original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12148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9000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3148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73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After translation Downsampling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9146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6402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2744</a:t>
                      </a:r>
                      <a:endParaRPr sz="2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After Yaw Downsampling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8211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5747</a:t>
                      </a:r>
                      <a:endParaRPr sz="2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2464</a:t>
                      </a:r>
                      <a:endParaRPr sz="2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1" name="Google Shape;281;g14031a22790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4376" y="6347275"/>
            <a:ext cx="4100828" cy="26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4031a22790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49" y="6476225"/>
            <a:ext cx="3798626" cy="25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14031a22790_2_28"/>
          <p:cNvSpPr txBox="1"/>
          <p:nvPr/>
        </p:nvSpPr>
        <p:spPr>
          <a:xfrm>
            <a:off x="2103550" y="5955725"/>
            <a:ext cx="114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Train 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4" name="Google Shape;284;g14031a22790_2_28"/>
          <p:cNvSpPr txBox="1"/>
          <p:nvPr/>
        </p:nvSpPr>
        <p:spPr>
          <a:xfrm>
            <a:off x="9970750" y="5955725"/>
            <a:ext cx="114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Test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g14031a22790_2_28"/>
          <p:cNvSpPr txBox="1"/>
          <p:nvPr/>
        </p:nvSpPr>
        <p:spPr>
          <a:xfrm>
            <a:off x="582625" y="4272600"/>
            <a:ext cx="4100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Avg kinematic L2 loss:</a:t>
            </a:r>
            <a:endParaRPr sz="3000">
              <a:solidFill>
                <a:schemeClr val="accent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Lowest neural loss:</a:t>
            </a:r>
            <a:endParaRPr sz="3000">
              <a:solidFill>
                <a:schemeClr val="accent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6" name="Google Shape;286;g14031a22790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575" y="4107815"/>
            <a:ext cx="29718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4031a22790_2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3100" y="4986655"/>
            <a:ext cx="2376350" cy="5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4031a22790_2_28"/>
          <p:cNvSpPr txBox="1"/>
          <p:nvPr/>
        </p:nvSpPr>
        <p:spPr>
          <a:xfrm>
            <a:off x="6883625" y="4932150"/>
            <a:ext cx="297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@ 1497 epochs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89" name="Google Shape;289;g14031a22790_2_28"/>
          <p:cNvCxnSpPr/>
          <p:nvPr/>
        </p:nvCxnSpPr>
        <p:spPr>
          <a:xfrm flipH="1" rot="10800000">
            <a:off x="21575" y="5955725"/>
            <a:ext cx="13076700" cy="21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g14031a22790_2_28"/>
          <p:cNvSpPr/>
          <p:nvPr/>
        </p:nvSpPr>
        <p:spPr>
          <a:xfrm>
            <a:off x="4725750" y="4186275"/>
            <a:ext cx="1273200" cy="7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031a22790_2_34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296" name="Google Shape;296;g14031a22790_2_34"/>
          <p:cNvSpPr txBox="1"/>
          <p:nvPr/>
        </p:nvSpPr>
        <p:spPr>
          <a:xfrm>
            <a:off x="247675" y="1145075"/>
            <a:ext cx="12447300" cy="86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Helvetica Neue"/>
                <a:ea typeface="Helvetica Neue"/>
                <a:cs typeface="Helvetica Neue"/>
                <a:sym typeface="Helvetica Neue"/>
              </a:rPr>
              <a:t>Lessons</a:t>
            </a:r>
            <a:r>
              <a:rPr b="1" lang="en-US" sz="3400">
                <a:latin typeface="Helvetica Neue"/>
                <a:ea typeface="Helvetica Neue"/>
                <a:cs typeface="Helvetica Neue"/>
                <a:sym typeface="Helvetica Neue"/>
              </a:rPr>
              <a:t> Learned</a:t>
            </a:r>
            <a:endParaRPr b="1" sz="3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A well-trained NN beats bicycle model, but requires good data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Mocap space is noisy (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specifically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 the velocity measurements).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Improve data with outlier removal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Helvetica Neue"/>
                <a:ea typeface="Helvetica Neue"/>
                <a:cs typeface="Helvetica Neue"/>
                <a:sym typeface="Helvetica Neue"/>
              </a:rPr>
              <a:t>Possible Future Improvements</a:t>
            </a:r>
            <a:endParaRPr b="1" sz="3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Dropout could be included in the model to increase its robustness to noise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Layer layout and activation function may not be ideal, we used a similar setup as the Georgia Tech Rally car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00"/>
              <a:buFont typeface="Helvetica Neue Light"/>
              <a:buChar char="●"/>
            </a:pP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Possibly 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separate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translation</a:t>
            </a:r>
            <a:r>
              <a:rPr lang="en-US" sz="34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yaw NN. </a:t>
            </a:r>
            <a:endParaRPr sz="3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031a22790_0_5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Roadmap</a:t>
            </a:r>
            <a:endParaRPr/>
          </a:p>
        </p:txBody>
      </p:sp>
      <p:sp>
        <p:nvSpPr>
          <p:cNvPr id="144" name="Google Shape;144;g14031a22790_0_5"/>
          <p:cNvSpPr txBox="1"/>
          <p:nvPr/>
        </p:nvSpPr>
        <p:spPr>
          <a:xfrm>
            <a:off x="278750" y="2310325"/>
            <a:ext cx="12447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1: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week 1-2: Semantic segmentation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2: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Week 2-4: Vehicle construction and testing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week 5-6: Neural network design, training, and testing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01c359776_0_71"/>
          <p:cNvSpPr txBox="1"/>
          <p:nvPr>
            <p:ph type="title"/>
          </p:nvPr>
        </p:nvSpPr>
        <p:spPr>
          <a:xfrm>
            <a:off x="-12700" y="-14569"/>
            <a:ext cx="13030200" cy="9120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401c359776_0_212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ee324c1c5_0_8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Plotting downsampled X</a:t>
            </a:r>
            <a:endParaRPr/>
          </a:p>
        </p:txBody>
      </p:sp>
      <p:pic>
        <p:nvPicPr>
          <p:cNvPr id="312" name="Google Shape;312;g13ee324c1c5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00" y="1411861"/>
            <a:ext cx="11241199" cy="69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01c359776_0_8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Loss</a:t>
            </a:r>
            <a:endParaRPr/>
          </a:p>
        </p:txBody>
      </p:sp>
      <p:pic>
        <p:nvPicPr>
          <p:cNvPr id="318" name="Google Shape;318;g1401c35977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75" y="2098652"/>
            <a:ext cx="9017500" cy="57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401c359776_0_8"/>
          <p:cNvSpPr/>
          <p:nvPr/>
        </p:nvSpPr>
        <p:spPr>
          <a:xfrm rot="2044705">
            <a:off x="8064493" y="2553417"/>
            <a:ext cx="687456" cy="462239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401c359776_0_8"/>
          <p:cNvSpPr txBox="1"/>
          <p:nvPr/>
        </p:nvSpPr>
        <p:spPr>
          <a:xfrm>
            <a:off x="9818325" y="2006825"/>
            <a:ext cx="3159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Overfitting starts around here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~ 1500 epochs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g1401c359776_0_8"/>
          <p:cNvSpPr txBox="1"/>
          <p:nvPr/>
        </p:nvSpPr>
        <p:spPr>
          <a:xfrm>
            <a:off x="1399775" y="8005725"/>
            <a:ext cx="858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This net ran for 1700 epochs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01c359776_0_12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Kinematic error plot</a:t>
            </a:r>
            <a:endParaRPr/>
          </a:p>
        </p:txBody>
      </p:sp>
      <p:pic>
        <p:nvPicPr>
          <p:cNvPr id="327" name="Google Shape;327;g1401c35977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25" y="1350436"/>
            <a:ext cx="11284350" cy="70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01c359776_0_32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Downsampling yaw error</a:t>
            </a:r>
            <a:endParaRPr/>
          </a:p>
        </p:txBody>
      </p:sp>
      <p:pic>
        <p:nvPicPr>
          <p:cNvPr id="333" name="Google Shape;333;g1401c359776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00" y="1408047"/>
            <a:ext cx="11435400" cy="74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e324c1c5_0_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Task</a:t>
            </a:r>
            <a:endParaRPr/>
          </a:p>
        </p:txBody>
      </p:sp>
      <p:sp>
        <p:nvSpPr>
          <p:cNvPr id="150" name="Google Shape;150;g13ee324c1c5_0_0"/>
          <p:cNvSpPr txBox="1"/>
          <p:nvPr/>
        </p:nvSpPr>
        <p:spPr>
          <a:xfrm>
            <a:off x="411375" y="2012425"/>
            <a:ext cx="6012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Labeling data on Point Cloud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Used Semantic Segmentation tool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Labeled by hand shrubs and ConMods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1" name="Google Shape;151;g13ee324c1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225" y="1157750"/>
            <a:ext cx="6294624" cy="44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01c359776_0_224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Moab, Utah</a:t>
            </a:r>
            <a:endParaRPr/>
          </a:p>
        </p:txBody>
      </p:sp>
      <p:pic>
        <p:nvPicPr>
          <p:cNvPr id="157" name="Google Shape;157;g1401c359776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2780"/>
            <a:ext cx="12699998" cy="846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01c359776_0_233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Moab, Utah</a:t>
            </a:r>
            <a:endParaRPr/>
          </a:p>
        </p:txBody>
      </p:sp>
      <p:pic>
        <p:nvPicPr>
          <p:cNvPr id="163" name="Google Shape;163;g1401c359776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2780"/>
            <a:ext cx="12699998" cy="846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401c359776_0_233"/>
          <p:cNvSpPr/>
          <p:nvPr/>
        </p:nvSpPr>
        <p:spPr>
          <a:xfrm>
            <a:off x="971050" y="7552575"/>
            <a:ext cx="3215100" cy="1977000"/>
          </a:xfrm>
          <a:prstGeom prst="ellipse">
            <a:avLst/>
          </a:prstGeom>
          <a:noFill/>
          <a:ln cap="flat" cmpd="sng" w="1143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ee324c1c5_0_22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Project</a:t>
            </a:r>
            <a:endParaRPr/>
          </a:p>
        </p:txBody>
      </p:sp>
      <p:pic>
        <p:nvPicPr>
          <p:cNvPr id="170" name="Google Shape;170;g13ee324c1c5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550" y="3567300"/>
            <a:ext cx="5369375" cy="49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3ee324c1c5_0_22"/>
          <p:cNvSpPr txBox="1"/>
          <p:nvPr/>
        </p:nvSpPr>
        <p:spPr>
          <a:xfrm>
            <a:off x="247675" y="1145075"/>
            <a:ext cx="12447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Goal: Using real data, generate a NN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capable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 of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approximating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 vehicle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dynamics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 from measured state data.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Google Shape;172;g13ee324c1c5_0_22"/>
          <p:cNvSpPr txBox="1"/>
          <p:nvPr/>
        </p:nvSpPr>
        <p:spPr>
          <a:xfrm>
            <a:off x="431575" y="4272600"/>
            <a:ext cx="55890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Fitted and soldered wires on the car, made sure onboard computers were connected to LiPo battery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ee324c1c5_0_51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13ee324c1c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475" y="1062675"/>
            <a:ext cx="5027850" cy="7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031a22790_2_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 Kinematics as NN</a:t>
            </a:r>
            <a:endParaRPr/>
          </a:p>
        </p:txBody>
      </p:sp>
      <p:sp>
        <p:nvSpPr>
          <p:cNvPr id="184" name="Google Shape;184;g14031a22790_2_0"/>
          <p:cNvSpPr txBox="1"/>
          <p:nvPr/>
        </p:nvSpPr>
        <p:spPr>
          <a:xfrm>
            <a:off x="278750" y="2167800"/>
            <a:ext cx="124473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Goal #1: Develop feed-forward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neural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network capable of approximating vehicle dynamics (ẋ, </a:t>
            </a: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ẏ,   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) given vehicle state data (speed, 𝜽, steering, v</a:t>
            </a:r>
            <a:r>
              <a:rPr baseline="-25000"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x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baseline="-25000"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</a:t>
            </a:r>
            <a:r>
              <a:rPr baseline="-25000"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).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82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Helvetica Neue Light"/>
              <a:buChar char="●"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Goal #2: Test if NN is better than the bicycle kinematic vehicle model.</a:t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5" name="Google Shape;185;g14031a22790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1675" y="3232900"/>
            <a:ext cx="298575" cy="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ee324c1c5_0_110"/>
          <p:cNvSpPr txBox="1"/>
          <p:nvPr>
            <p:ph type="title"/>
          </p:nvPr>
        </p:nvSpPr>
        <p:spPr>
          <a:xfrm>
            <a:off x="-12700" y="-14520"/>
            <a:ext cx="13030200" cy="9249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Bicycle Model</a:t>
            </a:r>
            <a:endParaRPr/>
          </a:p>
        </p:txBody>
      </p:sp>
      <p:pic>
        <p:nvPicPr>
          <p:cNvPr id="191" name="Google Shape;191;g13ee324c1c5_0_110"/>
          <p:cNvPicPr preferRelativeResize="0"/>
          <p:nvPr/>
        </p:nvPicPr>
        <p:blipFill rotWithShape="1">
          <a:blip r:embed="rId3">
            <a:alphaModFix/>
          </a:blip>
          <a:srcRect b="2286" l="7523" r="3023" t="0"/>
          <a:stretch/>
        </p:blipFill>
        <p:spPr>
          <a:xfrm>
            <a:off x="151050" y="2401988"/>
            <a:ext cx="7595724" cy="49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3ee324c1c5_0_110"/>
          <p:cNvSpPr txBox="1"/>
          <p:nvPr/>
        </p:nvSpPr>
        <p:spPr>
          <a:xfrm>
            <a:off x="8353575" y="1766675"/>
            <a:ext cx="4099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Used bicycle model to find kinematic predictions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Calculated error of predictions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3" name="Google Shape;193;g13ee324c1c5_0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600" y="4721975"/>
            <a:ext cx="6179875" cy="38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